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65" r:id="rId8"/>
    <p:sldId id="266" r:id="rId9"/>
    <p:sldId id="267" r:id="rId10"/>
    <p:sldId id="268" r:id="rId11"/>
    <p:sldId id="269" r:id="rId12"/>
    <p:sldId id="259" r:id="rId13"/>
    <p:sldId id="271" r:id="rId14"/>
    <p:sldId id="270" r:id="rId15"/>
    <p:sldId id="272" r:id="rId16"/>
    <p:sldId id="273" r:id="rId17"/>
    <p:sldId id="274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DA95B-9CB0-45E6-BF15-DCECD1586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1AAC3-5FD2-4BCA-A032-9D0AD477D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065A-7560-4A34-B13F-66C935FE214F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C6B9-C23F-4C20-8273-3800468196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3235-B715-4620-A90E-8478CC3D9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F060-D408-4A0C-A60B-108AF4CDF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75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7432-2AB1-43E6-A203-71430DE2112E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A5F3-E7C8-41AA-BEFD-88F8FA173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1D0C-65D9-470A-8E7A-58B295AC2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E5C4D-5B91-45C6-AFDF-B95CBE7BE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11482-0D02-47BD-8225-4B175DA09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CF9EC-DD51-4C69-B6AE-B447B858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7E9EC-0082-4951-9996-8EA6B64A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0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83F0-95CF-4A7E-8728-9F73ACB47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447CE-FDCA-42A0-99B3-693D95CEE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B7D8B-1E69-4299-9467-AF92DB11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1AAA-672A-4C61-912F-E4945FBC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95446-4806-48AC-A3EF-2B064AAB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92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4F62A-1842-47AA-A2C6-D5A70E4FC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62390-05A6-4888-B66B-5AF2FEFDE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92CC0-51C7-4C9E-9464-0844D7AF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1BB26-7075-427F-8F0A-C4B66F0C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5C422-ABE3-4245-B4DC-6D4B8E68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1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77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fld id="{739D54EE-0D73-4FDC-8312-4E21BB23DB24}" type="datetimeFigureOut">
              <a:rPr lang="en-US" noProof="0" smtClean="0"/>
              <a:t>5/11/2020</a:t>
            </a:fld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</p:spPr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C718-9A42-4555-822F-8CCEFE6D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28EAA-726F-4D32-A4FB-A28FA3279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57EE0-BB16-44D2-9199-FF4549E5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noProof="0" smtClean="0"/>
              <a:t>5/11/2020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6BA2C-EA1D-448F-8EA4-9D8DD50D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C5C5-6023-49C1-8F7A-E0A8721A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17BB5-3514-4914-8ECA-B31A15D86E79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E8A67AA-D0EF-40A6-8EC6-DAA6D2A66657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935682F2-EB60-4446-8748-5D0B2C21BF6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76E9483C-FA91-4F36-9ED9-43B17C2DCB0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625A466E-362E-403B-8C11-2049BF43242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B0793F36-738F-4ED3-93EE-CA203906D437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739A4378-ABA9-43AD-B5AC-6516D55C00C5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326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10E2-5897-4E6C-94CB-B10CF0B2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F0480-205B-4485-8159-D3FC206FB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3C128-D3B4-4B06-A941-493B33A7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D4EFF-718D-4951-9B93-B4E4F5D6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32B3-DA6E-4501-B3E3-6915DF24A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455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5454-FE99-415F-96B4-D5170234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E76EC-9CAA-42DD-AC39-941F68E3B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B3ECB-CB32-45F1-9FFD-A23DF9908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44898-D0E2-4914-A833-9B4D26E5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41F17-EAE4-46EC-B329-FDB7EE67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3F342-2A94-49EC-935E-DFF6677A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8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5189-DC5D-4F1E-8DED-D923CE9B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98DE7-5335-4256-9D01-1A3BA38FA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CB492-6997-47AB-9A66-FCE5BF730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825ED6-6033-4957-9069-75D270933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32AE4-08F4-4734-8046-64FD6C48B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B4A954-ACCE-4C1D-9B5B-DA3AEA6AE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FE5DF-9C96-480C-A2B0-D7CE520A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E93F4-A874-4AF5-B48F-D750D37B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2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74E5-CFEC-44DD-BFC6-1D21205E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C0119-125D-4493-A173-0EADB366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4100B-1AC3-4487-9307-5376124B1F8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631CC-1A23-4FAC-8A38-FF1116D9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C387F-DAED-4BB8-A816-6A017A96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4608-D460-4404-8A2E-8765CF0E5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8A1CE1-2D6C-40EA-9584-2FF4F8F68126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1A495-A93D-48B8-B0A6-E06296695E35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720CFF-63DA-44B9-BE11-49AE4612C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AF29F8-CC96-4D5B-9FFD-CD104F602927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5806CF2-CABF-44C5-A2BE-927A8E14D6C1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Прямоугольник 28">
            <a:extLst>
              <a:ext uri="{FF2B5EF4-FFF2-40B4-BE49-F238E27FC236}">
                <a16:creationId xmlns:a16="http://schemas.microsoft.com/office/drawing/2014/main" id="{60A40348-473C-4B4A-86C2-6278A686108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50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920F7C-F936-4596-8262-0998918BE5E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E94D8BB7-4F6B-45E1-B24C-EC28B746405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7">
              <a:extLst>
                <a:ext uri="{FF2B5EF4-FFF2-40B4-BE49-F238E27FC236}">
                  <a16:creationId xmlns:a16="http://schemas.microsoft.com/office/drawing/2014/main" id="{A1FA3F7B-5291-4FE9-ABD6-6BE42CD08D87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5">
              <a:extLst>
                <a:ext uri="{FF2B5EF4-FFF2-40B4-BE49-F238E27FC236}">
                  <a16:creationId xmlns:a16="http://schemas.microsoft.com/office/drawing/2014/main" id="{6A9C2BAD-CB3A-431F-910C-768CFD9C888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0">
              <a:extLst>
                <a:ext uri="{FF2B5EF4-FFF2-40B4-BE49-F238E27FC236}">
                  <a16:creationId xmlns:a16="http://schemas.microsoft.com/office/drawing/2014/main" id="{4C88DC73-0A2F-48CF-8EA8-60E20BE3577F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3">
              <a:extLst>
                <a:ext uri="{FF2B5EF4-FFF2-40B4-BE49-F238E27FC236}">
                  <a16:creationId xmlns:a16="http://schemas.microsoft.com/office/drawing/2014/main" id="{99E0BD06-E4C6-4FD2-B6FB-8C689FA2C17F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532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1C443-710A-4EA1-A8D0-13187AD27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9CB96-94E1-4C48-99B3-77285A70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93176-061F-471F-AE91-A1BC4794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0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7591-79A6-4D9F-8E4C-DFFCE514C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1965D-D58E-43F0-859B-419D62C61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BC410-B7D2-4F65-96A4-F7F18D09C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CEB34-1EB5-4FA3-8661-2BB0F4F7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4100B-1AC3-4487-9307-5376124B1F8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360A5-9905-4325-AE5A-88844E7B4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E1912-449D-4AEB-BDA6-45ABA39C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4608-D460-4404-8A2E-8765CF0E5E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D6C53-C1CE-4AC2-B584-35CF5401234B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A663CF-E29A-403D-818E-51C07213EC80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60B642-770A-4865-A6FD-DA9CB990EDCD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DC1A4B-D190-4654-902D-F57272357222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1999C203-F14E-4220-9AE7-0C6B46F5F50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1F00F259-3FA8-4F20-A0BC-8AECB3EBEF08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E42D7C69-80E8-41C6-AA03-76A5D1FB32B0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D1E4CB94-6AFB-4A07-A850-E9808D7F9AE5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4FB60635-A4DB-4188-A84D-D378F08FE541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051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E8F9-D7BB-410B-9722-46673E22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87AC-0220-475D-8167-60644F611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F66CA-8BBF-4C8B-8271-6F9A0861D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C42E2-38EE-4D60-A3D5-0374CF27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4100B-1AC3-4487-9307-5376124B1F8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A1911-9B98-4A0F-B915-2C060D977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A3525-6797-4BC5-B118-781BE81A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4608-D460-4404-8A2E-8765CF0E5E3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BE1A70-6677-4464-A3F7-7DEAF99FFCBA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9" name="Полилиния: фигура 12">
              <a:extLst>
                <a:ext uri="{FF2B5EF4-FFF2-40B4-BE49-F238E27FC236}">
                  <a16:creationId xmlns:a16="http://schemas.microsoft.com/office/drawing/2014/main" id="{E3D28665-61F1-4BA3-865C-CD1EFB630A12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0" name="Полилиния: фигура 17">
              <a:extLst>
                <a:ext uri="{FF2B5EF4-FFF2-40B4-BE49-F238E27FC236}">
                  <a16:creationId xmlns:a16="http://schemas.microsoft.com/office/drawing/2014/main" id="{E8921EF3-428A-4271-BEEC-A6302571645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1" name="Полилиния: фигура 15">
              <a:extLst>
                <a:ext uri="{FF2B5EF4-FFF2-40B4-BE49-F238E27FC236}">
                  <a16:creationId xmlns:a16="http://schemas.microsoft.com/office/drawing/2014/main" id="{314AC03C-CC32-42C7-AFC7-35BE9213D3A8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2" name="Полилиния: фигура 10">
              <a:extLst>
                <a:ext uri="{FF2B5EF4-FFF2-40B4-BE49-F238E27FC236}">
                  <a16:creationId xmlns:a16="http://schemas.microsoft.com/office/drawing/2014/main" id="{3BB9F727-2F86-4075-B77B-9D555C35A5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3" name="Полилиния: фигура 13">
              <a:extLst>
                <a:ext uri="{FF2B5EF4-FFF2-40B4-BE49-F238E27FC236}">
                  <a16:creationId xmlns:a16="http://schemas.microsoft.com/office/drawing/2014/main" id="{5748401E-3119-462D-A62A-58CB391E133A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59981-CBB5-4706-9233-53FDACBAC42F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221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D1988-3D7F-4962-A402-69B63A208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07447-42B3-4C5A-AB29-734AC406E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83FFC-0360-482A-83DC-DB7B1DF76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D54EE-0D73-4FDC-8312-4E21BB23DB24}" type="datetimeFigureOut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EBB5-12A6-4916-AC86-EDDBF59F2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7C266-E1A9-4C5A-B427-6DB34ED48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2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5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microsoft.com/office/2017/06/relationships/model3d" Target="../media/model3d3.glb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19" y="2955851"/>
            <a:ext cx="4474746" cy="963002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sz="2800" dirty="0"/>
              <a:t>Predicting Housing Prices in</a:t>
            </a:r>
            <a:br>
              <a:rPr lang="en-US" sz="2800" dirty="0"/>
            </a:br>
            <a:r>
              <a:rPr lang="en-US" sz="2800" dirty="0"/>
              <a:t>Ames, Iowa.</a:t>
            </a:r>
            <a:endParaRPr lang="en-US" altLang="en-US" sz="2800" dirty="0"/>
          </a:p>
        </p:txBody>
      </p:sp>
      <p:sp>
        <p:nvSpPr>
          <p:cNvPr id="8" name="Text Placeholder 2" descr="Designed to make the most of natural light, with soaring ceilings, 8ft doors, and spacious enough for the largest of  families, this really is a place where your home really can be your castle.">
            <a:extLst>
              <a:ext uri="{FF2B5EF4-FFF2-40B4-BE49-F238E27FC236}">
                <a16:creationId xmlns:a16="http://schemas.microsoft.com/office/drawing/2014/main" id="{498DA70D-0CA3-4389-9DCD-F7B9FFB80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Aws Bassyoni</a:t>
            </a:r>
          </a:p>
          <a:p>
            <a:r>
              <a:rPr lang="en-US" altLang="en-US" dirty="0"/>
              <a:t>General Assembly DS Part Time</a:t>
            </a:r>
          </a:p>
          <a:p>
            <a:r>
              <a:rPr lang="en-US" altLang="en-US" dirty="0"/>
              <a:t>11/5/2020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1st floor">
                <a:extLst>
                  <a:ext uri="{FF2B5EF4-FFF2-40B4-BE49-F238E27FC236}">
                    <a16:creationId xmlns:a16="http://schemas.microsoft.com/office/drawing/2014/main" id="{FFAE6DB5-DF26-4C61-9A33-761DD5FA5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57297"/>
                  </p:ext>
                </p:extLst>
              </p:nvPr>
            </p:nvGraphicFramePr>
            <p:xfrm>
              <a:off x="7770907" y="4506514"/>
              <a:ext cx="2364124" cy="7889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64124" cy="788911"/>
                    </a:xfrm>
                    <a:prstGeom prst="rect">
                      <a:avLst/>
                    </a:prstGeom>
                  </am3d:spPr>
                  <am3d:camera>
                    <am3d:pos x="0" y="0" z="576879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4" d="1000000"/>
                    <am3d:preTrans dx="-91576924" dy="-3050846" dz="-15178712"/>
                    <am3d:scale>
                      <am3d:sx n="1000000" d="1000000"/>
                      <am3d:sy n="1000000" d="1000000"/>
                      <am3d:sz n="1000000" d="1000000"/>
                    </am3d:scale>
                    <am3d:rot ax="611171" ay="2768784" az="4429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617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1st floor">
                <a:extLst>
                  <a:ext uri="{FF2B5EF4-FFF2-40B4-BE49-F238E27FC236}">
                    <a16:creationId xmlns:a16="http://schemas.microsoft.com/office/drawing/2014/main" id="{FFAE6DB5-DF26-4C61-9A33-761DD5FA5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0907" y="4506514"/>
                <a:ext cx="2364124" cy="78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2nd floor">
                <a:extLst>
                  <a:ext uri="{FF2B5EF4-FFF2-40B4-BE49-F238E27FC236}">
                    <a16:creationId xmlns:a16="http://schemas.microsoft.com/office/drawing/2014/main" id="{6F35D229-F541-411B-9F3B-B3E17DD8F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1350410"/>
                  </p:ext>
                </p:extLst>
              </p:nvPr>
            </p:nvGraphicFramePr>
            <p:xfrm>
              <a:off x="7826918" y="3792880"/>
              <a:ext cx="2299447" cy="7876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99447" cy="787647"/>
                    </a:xfrm>
                    <a:prstGeom prst="rect">
                      <a:avLst/>
                    </a:prstGeom>
                  </am3d:spPr>
                  <am3d:camera>
                    <am3d:pos x="0" y="0" z="57794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" d="1000000"/>
                    <am3d:preTrans dx="-92097212" dy="-9194319" dz="-15162679"/>
                    <am3d:scale>
                      <am3d:sx n="1000000" d="1000000"/>
                      <am3d:sy n="1000000" d="1000000"/>
                      <am3d:sz n="1000000" d="1000000"/>
                    </am3d:scale>
                    <am3d:rot ax="613354" ay="2723443" az="4389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198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2nd floor">
                <a:extLst>
                  <a:ext uri="{FF2B5EF4-FFF2-40B4-BE49-F238E27FC236}">
                    <a16:creationId xmlns:a16="http://schemas.microsoft.com/office/drawing/2014/main" id="{6F35D229-F541-411B-9F3B-B3E17DD8F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6918" y="3792880"/>
                <a:ext cx="2299447" cy="787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3rd floor">
                <a:extLst>
                  <a:ext uri="{FF2B5EF4-FFF2-40B4-BE49-F238E27FC236}">
                    <a16:creationId xmlns:a16="http://schemas.microsoft.com/office/drawing/2014/main" id="{EEA98E24-8B0E-4FED-8795-620AF287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7045307"/>
                  </p:ext>
                </p:extLst>
              </p:nvPr>
            </p:nvGraphicFramePr>
            <p:xfrm>
              <a:off x="7617850" y="2970595"/>
              <a:ext cx="2670237" cy="88509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670237" cy="885091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119901" ay="3608514" az="10399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02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3rd floor">
                <a:extLst>
                  <a:ext uri="{FF2B5EF4-FFF2-40B4-BE49-F238E27FC236}">
                    <a16:creationId xmlns:a16="http://schemas.microsoft.com/office/drawing/2014/main" id="{EEA98E24-8B0E-4FED-8795-620AF287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7850" y="2970595"/>
                <a:ext cx="2670237" cy="8850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3337562"/>
                  </p:ext>
                </p:extLst>
              </p:nvPr>
            </p:nvGraphicFramePr>
            <p:xfrm>
              <a:off x="7813506" y="2262143"/>
              <a:ext cx="2607828" cy="67561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07828" cy="675614"/>
                    </a:xfrm>
                    <a:prstGeom prst="rect">
                      <a:avLst/>
                    </a:prstGeom>
                  </am3d:spPr>
                  <am3d:camera>
                    <am3d:pos x="0" y="0" z="581463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7704851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110404" ay="3376227" az="918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8261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roof">
                <a:extLst>
                  <a:ext uri="{FF2B5EF4-FFF2-40B4-BE49-F238E27FC236}">
                    <a16:creationId xmlns:a16="http://schemas.microsoft.com/office/drawing/2014/main" id="{B8E1E111-AA4C-4B89-9335-B4F104BBA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13506" y="2262143"/>
                <a:ext cx="2607828" cy="675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167232"/>
                  </p:ext>
                </p:extLst>
              </p:nvPr>
            </p:nvGraphicFramePr>
            <p:xfrm>
              <a:off x="5587254" y="1213686"/>
              <a:ext cx="6203906" cy="446400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6203906" cy="4464000"/>
                    </a:xfrm>
                    <a:prstGeom prst="rect">
                      <a:avLst/>
                    </a:prstGeom>
                  </am3d:spPr>
                  <am3d:camera>
                    <am3d:pos x="0" y="0" z="63775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6" d="1000000"/>
                    <am3d:preTrans dx="-88577836" dy="-10613052" dz="-14582696"/>
                    <am3d:scale>
                      <am3d:sx n="1000000" d="1000000"/>
                      <am3d:sy n="1000000" d="1000000"/>
                      <am3d:sz n="1000000" d="1000000"/>
                    </am3d:scale>
                    <am3d:rot ax="424371" ay="1637646" az="19538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6957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House" descr="Large three level 3D brick house with a red roof and balconies on the 2nd and 3rd levels. ">
                <a:extLst>
                  <a:ext uri="{FF2B5EF4-FFF2-40B4-BE49-F238E27FC236}">
                    <a16:creationId xmlns:a16="http://schemas.microsoft.com/office/drawing/2014/main" id="{48B2A020-79C6-4514-BE4A-150608B957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7254" y="1213686"/>
                <a:ext cx="6203906" cy="44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Plots of Model 1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8BD4963D-9906-41B7-AF04-CAF713075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8" y="952220"/>
            <a:ext cx="9262534" cy="525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3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Metrics of Model 2</a:t>
            </a:r>
          </a:p>
        </p:txBody>
      </p:sp>
      <p:grpSp>
        <p:nvGrpSpPr>
          <p:cNvPr id="9" name="Left Divider">
            <a:extLst>
              <a:ext uri="{FF2B5EF4-FFF2-40B4-BE49-F238E27FC236}">
                <a16:creationId xmlns:a16="http://schemas.microsoft.com/office/drawing/2014/main" id="{1051A856-3E09-48D7-A16C-BB592A12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1261562" y="3854925"/>
            <a:ext cx="4239827" cy="211015"/>
            <a:chOff x="8187070" y="1740886"/>
            <a:chExt cx="4182806" cy="21101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56FD48-885B-4319-9D41-BC3AAB86A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ine and dot 25">
              <a:extLst>
                <a:ext uri="{FF2B5EF4-FFF2-40B4-BE49-F238E27FC236}">
                  <a16:creationId xmlns:a16="http://schemas.microsoft.com/office/drawing/2014/main" id="{88ABB0C7-0FF7-4D0E-AB58-49135684F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6" name="Right Divider">
            <a:extLst>
              <a:ext uri="{FF2B5EF4-FFF2-40B4-BE49-F238E27FC236}">
                <a16:creationId xmlns:a16="http://schemas.microsoft.com/office/drawing/2014/main" id="{7B3C2095-F233-4947-BE52-5AF221F0F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4081594" y="3854925"/>
            <a:ext cx="4239827" cy="211015"/>
            <a:chOff x="8187070" y="1740886"/>
            <a:chExt cx="4182806" cy="2110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146E99-3F39-4259-BDE5-43B7F29FF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line and dot 25">
              <a:extLst>
                <a:ext uri="{FF2B5EF4-FFF2-40B4-BE49-F238E27FC236}">
                  <a16:creationId xmlns:a16="http://schemas.microsoft.com/office/drawing/2014/main" id="{39961AD6-5C66-4CDA-A73A-6B72A3D8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DF2537-8B9C-48B5-8989-1285BBC33E22}"/>
              </a:ext>
            </a:extLst>
          </p:cNvPr>
          <p:cNvSpPr txBox="1"/>
          <p:nvPr/>
        </p:nvSpPr>
        <p:spPr>
          <a:xfrm>
            <a:off x="339642" y="1972733"/>
            <a:ext cx="30987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Linear Regression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22996.04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1210757381.26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34795.94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16342.31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R2_score: 0.80</a:t>
            </a:r>
            <a:endParaRPr lang="en-US" altLang="en-US" sz="4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F0EDD-56A1-438A-A372-0433E55EA259}"/>
              </a:ext>
            </a:extLst>
          </p:cNvPr>
          <p:cNvSpPr txBox="1"/>
          <p:nvPr/>
        </p:nvSpPr>
        <p:spPr>
          <a:xfrm>
            <a:off x="3552372" y="1964266"/>
            <a:ext cx="242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TheilSen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MAE: 21432.37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MSE: 1215354792.95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RMSE: 34861.94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MedianAE: 14092.23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altLang="en-US" b="1" dirty="0">
                <a:solidFill>
                  <a:schemeClr val="bg1"/>
                </a:solidFill>
                <a:latin typeface="Arial Unicode MS"/>
              </a:rPr>
              <a:t>R2_score: 0.80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77AEE-62D5-4DC1-8015-B3DAEA5BBCB0}"/>
              </a:ext>
            </a:extLst>
          </p:cNvPr>
          <p:cNvSpPr txBox="1"/>
          <p:nvPr/>
        </p:nvSpPr>
        <p:spPr>
          <a:xfrm>
            <a:off x="6275318" y="1972733"/>
            <a:ext cx="242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RANSAC Metrics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23471.34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1388390841.19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37261.12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15367.56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R2_score: 0.77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1" name="Left Divider">
            <a:extLst>
              <a:ext uri="{FF2B5EF4-FFF2-40B4-BE49-F238E27FC236}">
                <a16:creationId xmlns:a16="http://schemas.microsoft.com/office/drawing/2014/main" id="{0BFFC07A-6974-44A5-8438-2831E8F7E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6897910" y="3839272"/>
            <a:ext cx="4239827" cy="211015"/>
            <a:chOff x="8187070" y="1740886"/>
            <a:chExt cx="4182806" cy="21101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F75E276-7F42-4B2A-A264-E30445172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ine and dot 25">
              <a:extLst>
                <a:ext uri="{FF2B5EF4-FFF2-40B4-BE49-F238E27FC236}">
                  <a16:creationId xmlns:a16="http://schemas.microsoft.com/office/drawing/2014/main" id="{D82375A8-8B71-4AA5-BAA4-5BB537D6E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C20561-BE53-41F1-BBE5-605C8B03BA72}"/>
              </a:ext>
            </a:extLst>
          </p:cNvPr>
          <p:cNvSpPr txBox="1"/>
          <p:nvPr/>
        </p:nvSpPr>
        <p:spPr>
          <a:xfrm>
            <a:off x="9140177" y="1972733"/>
            <a:ext cx="242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Huber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MAE: 26553.21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MSE: 1762758599.49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RMSE: 41985.22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MedianAE: 16455.80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R2_score: 0.71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1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Plots of Model 2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E644490-806B-401D-BA7E-F7D2E490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929795"/>
            <a:ext cx="9328105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6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Metrics &amp; Plot of DTR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F2537-8B9C-48B5-8989-1285BBC33E22}"/>
              </a:ext>
            </a:extLst>
          </p:cNvPr>
          <p:cNvSpPr txBox="1"/>
          <p:nvPr/>
        </p:nvSpPr>
        <p:spPr>
          <a:xfrm>
            <a:off x="339642" y="1972733"/>
            <a:ext cx="30987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DTR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MAE: 24957.05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MSE: 1372285806.65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RMSE: 37044.38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MedianAE: 16738.11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en-US" b="1" dirty="0">
                <a:solidFill>
                  <a:schemeClr val="bg1"/>
                </a:solidFill>
                <a:latin typeface="Arial Unicode MS"/>
              </a:rPr>
              <a:t>R2: 0.77</a:t>
            </a:r>
            <a:endParaRPr lang="en-US" altLang="en-US" sz="4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9E92C49-42F7-4ED4-B947-F1BF7168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031" y="1401173"/>
            <a:ext cx="4789036" cy="383122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09AB05-EEF1-49C9-90AB-8FE7AADE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067" y="1401173"/>
            <a:ext cx="2907096" cy="383122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2C52321-B7C7-4BF1-A12E-EFD75E991BE3}"/>
              </a:ext>
            </a:extLst>
          </p:cNvPr>
          <p:cNvSpPr/>
          <p:nvPr/>
        </p:nvSpPr>
        <p:spPr>
          <a:xfrm>
            <a:off x="9504969" y="1651000"/>
            <a:ext cx="807431" cy="4487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75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319521" y="204960"/>
            <a:ext cx="9447935" cy="5440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When modeling with only numeric features, Linear Regression and RANSAC outperformed </a:t>
            </a:r>
            <a:r>
              <a:rPr lang="en-US" sz="1600" b="1" dirty="0" err="1"/>
              <a:t>TheilSen</a:t>
            </a:r>
            <a:r>
              <a:rPr lang="en-US" sz="1600" b="1" dirty="0"/>
              <a:t> and Huber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After including some categorical features, our models performed slightly better based on metrics.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Here, </a:t>
            </a:r>
            <a:r>
              <a:rPr lang="en-US" sz="1600" b="1" dirty="0" err="1"/>
              <a:t>TheiSen</a:t>
            </a:r>
            <a:r>
              <a:rPr lang="en-US" sz="1600" b="1" dirty="0"/>
              <a:t> and Linear Regression outperformed Huber and RANSAC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Surprisingly, the Decision Tree regressor performed poorly when compared to the other models.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A max depth of 6 was found to have the most optimal result.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Also, based on 'feature importance metric', '</a:t>
            </a:r>
            <a:r>
              <a:rPr lang="en-US" sz="1600" b="1" dirty="0" err="1"/>
              <a:t>OverallQual</a:t>
            </a:r>
            <a:r>
              <a:rPr lang="en-US" sz="1600" b="1" dirty="0"/>
              <a:t>' had the highest score of 0.73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The rest had a significantly lower importance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A possible approach to modeling this set would be to drop the extreme outliers and check how would that impact performance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 Also, increase the sample size</a:t>
            </a:r>
          </a:p>
        </p:txBody>
      </p:sp>
    </p:spTree>
    <p:extLst>
      <p:ext uri="{BB962C8B-B14F-4D97-AF65-F5344CB8AC3E}">
        <p14:creationId xmlns:p14="http://schemas.microsoft.com/office/powerpoint/2010/main" val="150862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242B1C-5880-49CE-BA1D-DDB3F9DD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948" y="238483"/>
            <a:ext cx="1990643" cy="1041787"/>
          </a:xfrm>
        </p:spPr>
        <p:txBody>
          <a:bodyPr/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Goal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A173D0-32C2-4E0D-8B93-848FCAAA7E9F}"/>
              </a:ext>
            </a:extLst>
          </p:cNvPr>
          <p:cNvSpPr txBox="1"/>
          <p:nvPr/>
        </p:nvSpPr>
        <p:spPr>
          <a:xfrm>
            <a:off x="3799643" y="238483"/>
            <a:ext cx="701335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cs typeface="Times New Roman" panose="02020603050405020304" pitchFamily="18" charset="0"/>
              </a:rPr>
              <a:t>Build a model to predict housing prices using different regression techniques such as </a:t>
            </a:r>
            <a:r>
              <a:rPr lang="en-US" sz="2800" u="sng" dirty="0">
                <a:cs typeface="Times New Roman" panose="02020603050405020304" pitchFamily="18" charset="0"/>
              </a:rPr>
              <a:t>Linear Regression</a:t>
            </a:r>
            <a:r>
              <a:rPr lang="en-US" sz="2800" dirty="0">
                <a:cs typeface="Times New Roman" panose="02020603050405020304" pitchFamily="18" charset="0"/>
              </a:rPr>
              <a:t> and </a:t>
            </a:r>
            <a:r>
              <a:rPr lang="en-US" sz="2800" u="sng" dirty="0">
                <a:cs typeface="Times New Roman" panose="02020603050405020304" pitchFamily="18" charset="0"/>
              </a:rPr>
              <a:t>Decision Trees</a:t>
            </a:r>
          </a:p>
          <a:p>
            <a:endParaRPr lang="en-US" dirty="0"/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96D773AE-AA59-4499-A7D8-54B4ACCFB01E}"/>
              </a:ext>
            </a:extLst>
          </p:cNvPr>
          <p:cNvSpPr txBox="1">
            <a:spLocks/>
          </p:cNvSpPr>
          <p:nvPr/>
        </p:nvSpPr>
        <p:spPr>
          <a:xfrm>
            <a:off x="879991" y="2582361"/>
            <a:ext cx="2333600" cy="1041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Assumptions &amp; Limitations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F33F74-FBF7-47A1-902A-845795319EC4}"/>
              </a:ext>
            </a:extLst>
          </p:cNvPr>
          <p:cNvSpPr txBox="1"/>
          <p:nvPr/>
        </p:nvSpPr>
        <p:spPr>
          <a:xfrm>
            <a:off x="3684233" y="2420355"/>
            <a:ext cx="7448364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sampled data is a representative of Ames total housing market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dataset is relatively small </a:t>
            </a:r>
          </a:p>
        </p:txBody>
      </p:sp>
    </p:spTree>
    <p:extLst>
      <p:ext uri="{BB962C8B-B14F-4D97-AF65-F5344CB8AC3E}">
        <p14:creationId xmlns:p14="http://schemas.microsoft.com/office/powerpoint/2010/main" val="3599938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379133" y="77519"/>
            <a:ext cx="5274734" cy="2775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Performing an EDA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basic statistics of the datasets features and our target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 needed cleaning/wrangling such as imputing an attribute by the </a:t>
            </a:r>
            <a:r>
              <a:rPr lang="en-US" i="1" dirty="0"/>
              <a:t>mean</a:t>
            </a:r>
            <a:r>
              <a:rPr lang="en-US" dirty="0"/>
              <a:t>   </a:t>
            </a:r>
          </a:p>
        </p:txBody>
      </p:sp>
      <p:pic>
        <p:nvPicPr>
          <p:cNvPr id="23" name="Picture 22" descr="&#10;Description automatically generated">
            <a:extLst>
              <a:ext uri="{FF2B5EF4-FFF2-40B4-BE49-F238E27FC236}">
                <a16:creationId xmlns:a16="http://schemas.microsoft.com/office/drawing/2014/main" id="{C86B1C19-6C8C-4F9D-A63E-68043EB4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76" y="2425655"/>
            <a:ext cx="5410200" cy="40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9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268722" y="724925"/>
            <a:ext cx="5274734" cy="443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Visualizing the relationship between features resulted in key insights about the data.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houses occupy an area between 1000 to 2000 square feet.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last 20 years witnessed a boom in real-estate. A good number of houses in Ames were built in the 21</a:t>
            </a:r>
            <a:r>
              <a:rPr lang="en-US" baseline="30000" dirty="0"/>
              <a:t>st</a:t>
            </a:r>
            <a:r>
              <a:rPr lang="en-US" dirty="0"/>
              <a:t> century.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6153A9-2777-44B0-868C-8166C6D6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06" y="3463310"/>
            <a:ext cx="4482394" cy="339468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C28B93-5A58-4975-A285-D57A6602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662" y="194257"/>
            <a:ext cx="4456338" cy="32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Approach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180F5C-2003-475C-85EE-4A5C3B3E3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9" y="1283989"/>
            <a:ext cx="5663221" cy="469308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ABF75-EC91-4C90-ACA6-22ADEE0A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95" y="1511042"/>
            <a:ext cx="6061904" cy="427169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99285EB-3AB9-4591-9B46-8ADE25A4E37A}"/>
              </a:ext>
            </a:extLst>
          </p:cNvPr>
          <p:cNvSpPr/>
          <p:nvPr/>
        </p:nvSpPr>
        <p:spPr>
          <a:xfrm>
            <a:off x="-491437" y="814180"/>
            <a:ext cx="7050492" cy="5466706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319522" y="204960"/>
            <a:ext cx="5274734" cy="553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Linear regressors such as </a:t>
            </a:r>
            <a:r>
              <a:rPr lang="en-US" sz="2000" u="sng" dirty="0"/>
              <a:t>OLS, RANSAC, and Decision Trees</a:t>
            </a:r>
            <a:r>
              <a:rPr lang="en-US" sz="2000" dirty="0"/>
              <a:t> were used.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data was modeled twice.</a:t>
            </a:r>
          </a:p>
          <a:p>
            <a:pPr marL="1200150" lvl="2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first model features were all numeric in nature such as ‘Over all Quality’.</a:t>
            </a:r>
          </a:p>
          <a:p>
            <a:pPr marL="1200150" lvl="2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second model included some categorical features such as ‘Neighborhood’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0170923"/>
                  </p:ext>
                </p:extLst>
              </p:nvPr>
            </p:nvGraphicFramePr>
            <p:xfrm>
              <a:off x="8469376" y="813298"/>
              <a:ext cx="3030175" cy="40465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9376" y="813298"/>
                <a:ext cx="3030175" cy="4046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629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319522" y="204960"/>
            <a:ext cx="5274734" cy="4919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where majority of attributes are ‘nulls’ were dropped such as ‘</a:t>
            </a:r>
            <a:r>
              <a:rPr lang="en-US" sz="2000" dirty="0" err="1"/>
              <a:t>PoolQC</a:t>
            </a:r>
            <a:r>
              <a:rPr lang="en-US" sz="2000" dirty="0"/>
              <a:t>’.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where a certain attribute occurred frequently were dropped such as ‘</a:t>
            </a:r>
            <a:r>
              <a:rPr lang="en-US" altLang="en-US" sz="2000" dirty="0" err="1">
                <a:latin typeface="Arial Unicode MS"/>
              </a:rPr>
              <a:t>BsmtCond</a:t>
            </a:r>
            <a:r>
              <a:rPr lang="en-US" sz="2000" dirty="0"/>
              <a:t>’.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where number of ‘nulls’ is small, the </a:t>
            </a:r>
            <a:r>
              <a:rPr lang="en-US" sz="2000" dirty="0" err="1"/>
              <a:t>meas</a:t>
            </a:r>
            <a:r>
              <a:rPr lang="en-US" sz="2000" dirty="0"/>
              <a:t> was used for imputing.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69376" y="813298"/>
              <a:ext cx="3030175" cy="40465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9376" y="813298"/>
                <a:ext cx="3030175" cy="4046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06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A6E-DDF8-4F51-8E40-DEA04BF6E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99" y="77519"/>
            <a:ext cx="2033000" cy="82841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BC2-55B5-4444-AEA1-0B586480E3B1}"/>
              </a:ext>
            </a:extLst>
          </p:cNvPr>
          <p:cNvSpPr txBox="1"/>
          <p:nvPr/>
        </p:nvSpPr>
        <p:spPr>
          <a:xfrm>
            <a:off x="2319522" y="204960"/>
            <a:ext cx="5274734" cy="553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model 1:</a:t>
            </a:r>
          </a:p>
          <a:p>
            <a:pPr marL="742950" lvl="1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having a </a:t>
            </a:r>
            <a:r>
              <a:rPr lang="en-US" sz="2000" i="1" dirty="0"/>
              <a:t>high correlation </a:t>
            </a:r>
            <a:r>
              <a:rPr lang="en-US" sz="2000" dirty="0"/>
              <a:t>with our target were fitted.</a:t>
            </a:r>
          </a:p>
          <a:p>
            <a:pPr marL="1200150" lvl="2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Correlations &gt; ~0.5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where a certain attribute occurred frequently were dropped such as ‘</a:t>
            </a:r>
            <a:r>
              <a:rPr lang="en-US" altLang="en-US" sz="2000" dirty="0" err="1">
                <a:latin typeface="Arial Unicode MS"/>
              </a:rPr>
              <a:t>BsmtCond</a:t>
            </a:r>
            <a:r>
              <a:rPr lang="en-US" sz="2000" dirty="0"/>
              <a:t>’.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Features where number of ‘nulls’ is small, the </a:t>
            </a:r>
            <a:r>
              <a:rPr lang="en-US" sz="2000" b="1" i="1" dirty="0"/>
              <a:t>mean</a:t>
            </a:r>
            <a:r>
              <a:rPr lang="en-US" sz="2000" dirty="0"/>
              <a:t> was used for imputing.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69376" y="813298"/>
              <a:ext cx="3030175" cy="40465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0175" cy="4046587"/>
                    </a:xfrm>
                    <a:prstGeom prst="rect">
                      <a:avLst/>
                    </a:prstGeom>
                  </am3d:spPr>
                  <am3d:camera>
                    <am3d:pos x="0" y="0" z="588919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1" d="1000000"/>
                    <am3d:preTrans dx="-92623560" dy="-16868570" dz="-15352191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8446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3rd Floor Top View" descr="Birds' eye view of the 3rd floor, showing two balconies, 3 rooms, a bathroom, and two closets.">
                <a:extLst>
                  <a:ext uri="{FF2B5EF4-FFF2-40B4-BE49-F238E27FC236}">
                    <a16:creationId xmlns:a16="http://schemas.microsoft.com/office/drawing/2014/main" id="{1FAD0FE7-2384-4E5C-8021-8E971FEB4B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9376" y="813298"/>
                <a:ext cx="3030175" cy="4046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55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17B0-D2CC-469B-9487-B382A8E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Metrics of Model 1</a:t>
            </a:r>
          </a:p>
        </p:txBody>
      </p:sp>
      <p:grpSp>
        <p:nvGrpSpPr>
          <p:cNvPr id="9" name="Left Divider">
            <a:extLst>
              <a:ext uri="{FF2B5EF4-FFF2-40B4-BE49-F238E27FC236}">
                <a16:creationId xmlns:a16="http://schemas.microsoft.com/office/drawing/2014/main" id="{1051A856-3E09-48D7-A16C-BB592A12D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1261562" y="3854925"/>
            <a:ext cx="4239827" cy="211015"/>
            <a:chOff x="8187070" y="1740886"/>
            <a:chExt cx="4182806" cy="21101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56FD48-885B-4319-9D41-BC3AAB86A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line and dot 25">
              <a:extLst>
                <a:ext uri="{FF2B5EF4-FFF2-40B4-BE49-F238E27FC236}">
                  <a16:creationId xmlns:a16="http://schemas.microsoft.com/office/drawing/2014/main" id="{88ABB0C7-0FF7-4D0E-AB58-49135684F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6" name="Right Divider">
            <a:extLst>
              <a:ext uri="{FF2B5EF4-FFF2-40B4-BE49-F238E27FC236}">
                <a16:creationId xmlns:a16="http://schemas.microsoft.com/office/drawing/2014/main" id="{7B3C2095-F233-4947-BE52-5AF221F0F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4081594" y="3854925"/>
            <a:ext cx="4239827" cy="211015"/>
            <a:chOff x="8187070" y="1740886"/>
            <a:chExt cx="4182806" cy="2110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2146E99-3F39-4259-BDE5-43B7F29FF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line and dot 25">
              <a:extLst>
                <a:ext uri="{FF2B5EF4-FFF2-40B4-BE49-F238E27FC236}">
                  <a16:creationId xmlns:a16="http://schemas.microsoft.com/office/drawing/2014/main" id="{39961AD6-5C66-4CDA-A73A-6B72A3D8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7DF2537-8B9C-48B5-8989-1285BBC33E22}"/>
              </a:ext>
            </a:extLst>
          </p:cNvPr>
          <p:cNvSpPr txBox="1"/>
          <p:nvPr/>
        </p:nvSpPr>
        <p:spPr>
          <a:xfrm>
            <a:off x="339642" y="1972733"/>
            <a:ext cx="30987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Linear Regression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25344.42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1482932034.50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38508.86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19812.97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R2: 0.75</a:t>
            </a:r>
            <a:r>
              <a:rPr lang="en-US" altLang="en-US" sz="1400" b="1" dirty="0">
                <a:solidFill>
                  <a:schemeClr val="bg1"/>
                </a:solidFill>
              </a:rPr>
              <a:t> </a:t>
            </a:r>
            <a:endParaRPr lang="en-US" altLang="en-US" sz="4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F0EDD-56A1-438A-A372-0433E55EA259}"/>
              </a:ext>
            </a:extLst>
          </p:cNvPr>
          <p:cNvSpPr txBox="1"/>
          <p:nvPr/>
        </p:nvSpPr>
        <p:spPr>
          <a:xfrm>
            <a:off x="3552372" y="1964266"/>
            <a:ext cx="242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TheilSen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 Metrics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29365.46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1907724396.03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43677.50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20980.33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R2_score: 0.68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777AEE-62D5-4DC1-8015-B3DAEA5BBCB0}"/>
              </a:ext>
            </a:extLst>
          </p:cNvPr>
          <p:cNvSpPr txBox="1"/>
          <p:nvPr/>
        </p:nvSpPr>
        <p:spPr>
          <a:xfrm>
            <a:off x="6275318" y="1972733"/>
            <a:ext cx="2429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RANSAC Metrics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27234.73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1702373730.21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41259.83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19223.01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R2_score: 0.72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1" name="Left Divider">
            <a:extLst>
              <a:ext uri="{FF2B5EF4-FFF2-40B4-BE49-F238E27FC236}">
                <a16:creationId xmlns:a16="http://schemas.microsoft.com/office/drawing/2014/main" id="{0BFFC07A-6974-44A5-8438-2831E8F7E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 flipV="1">
            <a:off x="6897910" y="3839272"/>
            <a:ext cx="4239827" cy="211015"/>
            <a:chOff x="8187070" y="1740886"/>
            <a:chExt cx="4182806" cy="21101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F75E276-7F42-4B2A-A264-E30445172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63231" y="-168674"/>
              <a:ext cx="0" cy="401329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ine and dot 25">
              <a:extLst>
                <a:ext uri="{FF2B5EF4-FFF2-40B4-BE49-F238E27FC236}">
                  <a16:creationId xmlns:a16="http://schemas.microsoft.com/office/drawing/2014/main" id="{D82375A8-8B71-4AA5-BAA4-5BB537D6E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DC20561-BE53-41F1-BBE5-605C8B03BA72}"/>
              </a:ext>
            </a:extLst>
          </p:cNvPr>
          <p:cNvSpPr txBox="1"/>
          <p:nvPr/>
        </p:nvSpPr>
        <p:spPr>
          <a:xfrm>
            <a:off x="9140177" y="1972733"/>
            <a:ext cx="242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Huber Metrics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MAE: 26571.35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MSE: 1765317532.02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RMSE: 42015.68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chemeClr val="bg1"/>
                </a:solidFill>
                <a:latin typeface="Arial Unicode MS"/>
              </a:rPr>
              <a:t>MedianAE</a:t>
            </a: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: 16603.27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Arial Unicode MS"/>
              </a:rPr>
              <a:t>R2: 0.71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93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17EFA7-599D-4AEF-B86F-A6380F036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CCDF56-E17E-440D-90F0-BE107B5CD7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4B281B-84D7-4FF9-8060-83D86B79551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598</Words>
  <Application>Microsoft Office PowerPoint</Application>
  <PresentationFormat>Widescreen</PresentationFormat>
  <Paragraphs>147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Unicode MS</vt:lpstr>
      <vt:lpstr>Calibri</vt:lpstr>
      <vt:lpstr>Calibri Light</vt:lpstr>
      <vt:lpstr>Century Gothic</vt:lpstr>
      <vt:lpstr>Wingdings</vt:lpstr>
      <vt:lpstr>Office Theme</vt:lpstr>
      <vt:lpstr>PowerPoint Presentation</vt:lpstr>
      <vt:lpstr>Goal</vt:lpstr>
      <vt:lpstr>Approach</vt:lpstr>
      <vt:lpstr>Approach</vt:lpstr>
      <vt:lpstr>Approach</vt:lpstr>
      <vt:lpstr>Modeling</vt:lpstr>
      <vt:lpstr>Modeling</vt:lpstr>
      <vt:lpstr>Modeling</vt:lpstr>
      <vt:lpstr>Metrics of Model 1</vt:lpstr>
      <vt:lpstr>Plots of Model 1</vt:lpstr>
      <vt:lpstr>Metrics of Model 2</vt:lpstr>
      <vt:lpstr>Plots of Model 2</vt:lpstr>
      <vt:lpstr>Metrics &amp; Plot of DTR</vt:lpstr>
      <vt:lpstr>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2020-05-11T12:13:58Z</dcterms:created>
  <dcterms:modified xsi:type="dcterms:W3CDTF">2020-05-11T19:49:31Z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